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5" r:id="rId5"/>
    <p:sldId id="277" r:id="rId6"/>
    <p:sldId id="295" r:id="rId7"/>
    <p:sldId id="262" r:id="rId8"/>
    <p:sldId id="297" r:id="rId9"/>
    <p:sldId id="296" r:id="rId10"/>
    <p:sldId id="294" r:id="rId11"/>
    <p:sldId id="261" r:id="rId12"/>
    <p:sldId id="263" r:id="rId13"/>
    <p:sldId id="286" r:id="rId14"/>
    <p:sldId id="287" r:id="rId15"/>
    <p:sldId id="278" r:id="rId16"/>
    <p:sldId id="266" r:id="rId17"/>
    <p:sldId id="289" r:id="rId18"/>
    <p:sldId id="268" r:id="rId19"/>
    <p:sldId id="280" r:id="rId20"/>
    <p:sldId id="291" r:id="rId21"/>
    <p:sldId id="281" r:id="rId22"/>
    <p:sldId id="260" r:id="rId23"/>
    <p:sldId id="282" r:id="rId24"/>
    <p:sldId id="283" r:id="rId25"/>
    <p:sldId id="275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0A7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15" d="100"/>
          <a:sy n="115" d="100"/>
        </p:scale>
        <p:origin x="144" y="32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2/1/24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2/1/24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chachfigur, Statue, Messing, Skulptur enthält.&#10;&#10;Beschreibung automatisch generiert.">
            <a:extLst>
              <a:ext uri="{FF2B5EF4-FFF2-40B4-BE49-F238E27FC236}">
                <a16:creationId xmlns:a16="http://schemas.microsoft.com/office/drawing/2014/main" id="{5F852587-3F49-0680-2B7C-EF59D82BE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75" b="21875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009EA0-AD2A-4E9B-F25A-634CB350D0F3}"/>
              </a:ext>
            </a:extLst>
          </p:cNvPr>
          <p:cNvSpPr/>
          <p:nvPr/>
        </p:nvSpPr>
        <p:spPr>
          <a:xfrm>
            <a:off x="-379828" y="-436098"/>
            <a:ext cx="13111090" cy="77794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5451" y="1269416"/>
            <a:ext cx="159851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27449" y="1330267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E</a:t>
            </a:r>
            <a:endParaRPr lang="en-US" dirty="0">
              <a:ea typeface="Source Sans Pro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501" y="490621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Source Sans Pro"/>
              </a:rPr>
              <a:t>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19153" y="991513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  <a:endParaRPr lang="en-US" dirty="0">
              <a:ea typeface="Source Sans Pro"/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Aaron </a:t>
            </a:r>
            <a:r>
              <a:rPr lang="en-US" err="1"/>
              <a:t>debebe</a:t>
            </a:r>
            <a:endParaRPr lang="en-US" dirty="0" err="1">
              <a:ea typeface="Source Sans Pro"/>
            </a:endParaRPr>
          </a:p>
          <a:p>
            <a:r>
              <a:rPr lang="en-US" dirty="0">
                <a:ea typeface="Source Sans Pro"/>
              </a:rPr>
              <a:t>Constantin Schreyer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C00EECA-EB70-6ADC-DDF6-0F7F48236A0D}"/>
              </a:ext>
            </a:extLst>
          </p:cNvPr>
          <p:cNvSpPr txBox="1">
            <a:spLocks/>
          </p:cNvSpPr>
          <p:nvPr/>
        </p:nvSpPr>
        <p:spPr>
          <a:xfrm>
            <a:off x="1895803" y="85083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H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F478D4-48D7-FCD2-FE06-D24D8D630E7D}"/>
              </a:ext>
            </a:extLst>
          </p:cNvPr>
          <p:cNvSpPr txBox="1">
            <a:spLocks/>
          </p:cNvSpPr>
          <p:nvPr/>
        </p:nvSpPr>
        <p:spPr>
          <a:xfrm>
            <a:off x="1322364" y="2084304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F</a:t>
            </a:r>
            <a:endParaRPr lang="de-DE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AB26880-DD71-055F-D045-57C85DBB81A5}"/>
              </a:ext>
            </a:extLst>
          </p:cNvPr>
          <p:cNvSpPr txBox="1">
            <a:spLocks/>
          </p:cNvSpPr>
          <p:nvPr/>
        </p:nvSpPr>
        <p:spPr>
          <a:xfrm>
            <a:off x="2740900" y="240941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N</a:t>
            </a:r>
            <a:endParaRPr lang="de-DE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405A7CC-15B9-498D-79A4-C073C6F3E6CC}"/>
              </a:ext>
            </a:extLst>
          </p:cNvPr>
          <p:cNvSpPr txBox="1">
            <a:spLocks/>
          </p:cNvSpPr>
          <p:nvPr/>
        </p:nvSpPr>
        <p:spPr>
          <a:xfrm>
            <a:off x="1895803" y="277934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E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C38F63-09B1-F86B-ECFF-F29B4AF0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77714" y="824568"/>
            <a:ext cx="0" cy="5339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Simple and efficient to use</a:t>
            </a:r>
          </a:p>
          <a:p>
            <a:r>
              <a:rPr lang="en-ZA" noProof="1"/>
              <a:t>Quick customer service assistance</a:t>
            </a:r>
          </a:p>
          <a:p>
            <a:r>
              <a:rPr lang="en-ZA" noProof="1"/>
              <a:t>Free 90-day customer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Company overview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BBE13-4EF1-F61C-E51F-8E2434749682}"/>
              </a:ext>
            </a:extLst>
          </p:cNvPr>
          <p:cNvSpPr/>
          <p:nvPr/>
        </p:nvSpPr>
        <p:spPr>
          <a:xfrm>
            <a:off x="1034142" y="2363351"/>
            <a:ext cx="2941600" cy="5745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67500"/>
                  <a:satMod val="115000"/>
                </a:schemeClr>
              </a:gs>
              <a:gs pos="0">
                <a:srgbClr val="48C0A7"/>
              </a:gs>
              <a:gs pos="10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66082" y="3009550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66082" y="4017086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82" y="4957948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16574"/>
            <a:ext cx="561421" cy="627254"/>
          </a:xfrm>
        </p:spPr>
        <p:txBody>
          <a:bodyPr/>
          <a:lstStyle/>
          <a:p>
            <a:r>
              <a:rPr lang="en-ZA" dirty="0"/>
              <a:t>3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805802"/>
            <a:ext cx="561421" cy="62725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795030"/>
            <a:ext cx="561421" cy="6272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ZA" noProof="1"/>
              <a:t>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106" y="3058998"/>
            <a:ext cx="2427514" cy="715169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Addressable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9106" y="4069174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Freedom to invent</a:t>
            </a:r>
          </a:p>
          <a:p>
            <a:r>
              <a:rPr lang="en-US" dirty="0"/>
              <a:t>Serviceable market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29106" y="5011206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Addressable market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curriculum is priced below that of other tools in the education market</a:t>
            </a:r>
          </a:p>
          <a:p>
            <a:r>
              <a:rPr lang="en-ZA" noProof="1"/>
              <a:t>Simple and easy to use, compared to the complex tools of the competitors</a:t>
            </a:r>
          </a:p>
          <a:p>
            <a:r>
              <a:rPr lang="en-ZA" noProof="1"/>
              <a:t>Affordability is the main draw for educators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Feb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35" y="216748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May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Oct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Gather feedback from teachers and continue to expand availability of the product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>
            <a:normAutofit/>
          </a:bodyPr>
          <a:lstStyle/>
          <a:p>
            <a:r>
              <a:rPr lang="en-ZA" dirty="0"/>
              <a:t>SCALING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cxnSp>
        <p:nvCxnSpPr>
          <p:cNvPr id="51" name="Straight Connector 50" descr="Milestone Connector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Gather feedback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Deliver to students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Test with schools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Regional launch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Draft blueprints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Run focus groups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73669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b="1" dirty="0" err="1"/>
              <a:t>Gliederung</a:t>
            </a:r>
            <a:endParaRPr lang="en-Z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0688-B572-7BA7-1440-220390566407}"/>
              </a:ext>
            </a:extLst>
          </p:cNvPr>
          <p:cNvSpPr txBox="1"/>
          <p:nvPr/>
        </p:nvSpPr>
        <p:spPr>
          <a:xfrm>
            <a:off x="1099456" y="3849511"/>
            <a:ext cx="5789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Unsere Idee im Detail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Businessplan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Umsetzungsstrategie und aktueller Stand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Fine-tuned LLM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Chess Engine LLM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team member headshot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817" y="2233881"/>
            <a:ext cx="3387182" cy="2390238"/>
          </a:xfrm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016" y="2233881"/>
            <a:ext cx="3917851" cy="2390238"/>
          </a:xfrm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15" y="2233881"/>
            <a:ext cx="3917851" cy="2390238"/>
          </a:xfrm>
        </p:spPr>
      </p:pic>
      <p:pic>
        <p:nvPicPr>
          <p:cNvPr id="41" name="Picture Placeholder 40" descr="team member headshot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33881"/>
            <a:ext cx="3378263" cy="2390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4933" y="5061424"/>
            <a:ext cx="2443654" cy="32038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493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Executive Officer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7835" y="5061424"/>
            <a:ext cx="2443654" cy="32038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7834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Operations Officer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181" y="5057897"/>
            <a:ext cx="2443654" cy="32038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180" y="5403373"/>
            <a:ext cx="2443099" cy="361598"/>
          </a:xfrm>
        </p:spPr>
        <p:txBody>
          <a:bodyPr>
            <a:normAutofit/>
          </a:bodyPr>
          <a:lstStyle/>
          <a:p>
            <a:r>
              <a:rPr lang="en-US" dirty="0"/>
              <a:t>VP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team member headshot">
            <a:extLst>
              <a:ext uri="{FF2B5EF4-FFF2-40B4-BE49-F238E27FC236}">
                <a16:creationId xmlns:a16="http://schemas.microsoft.com/office/drawing/2014/main" id="{A52C5846-0257-4E03-B672-0BB12BB348C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3802" y="3121794"/>
            <a:ext cx="1808198" cy="1097726"/>
          </a:xfrm>
        </p:spPr>
      </p:pic>
      <p:pic>
        <p:nvPicPr>
          <p:cNvPr id="75" name="Picture Placeholder 74" descr="team member headshot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427" y="3121794"/>
            <a:ext cx="1799279" cy="1097726"/>
          </a:xfrm>
        </p:spPr>
      </p:pic>
      <p:pic>
        <p:nvPicPr>
          <p:cNvPr id="73" name="Picture Placeholder 72" descr="team member headshot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963" y="3121794"/>
            <a:ext cx="1799279" cy="1097726"/>
          </a:xfrm>
        </p:spPr>
      </p:pic>
      <p:pic>
        <p:nvPicPr>
          <p:cNvPr id="71" name="Picture Placeholder 70" descr="team member headshot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589" y="3121794"/>
            <a:ext cx="1799125" cy="1097726"/>
          </a:xfrm>
        </p:spPr>
      </p:pic>
      <p:pic>
        <p:nvPicPr>
          <p:cNvPr id="69" name="Picture Placeholder 68" descr="team member headshot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214" y="3121794"/>
            <a:ext cx="1799279" cy="1097726"/>
          </a:xfrm>
        </p:spPr>
      </p:pic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838" y="3121794"/>
            <a:ext cx="1799279" cy="1097726"/>
          </a:xfrm>
        </p:spPr>
      </p:pic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375" y="3121794"/>
            <a:ext cx="1799279" cy="1097726"/>
          </a:xfrm>
        </p:spPr>
      </p:pic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121794"/>
            <a:ext cx="1799279" cy="10977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2325820"/>
            <a:ext cx="1799279" cy="320381"/>
          </a:xfrm>
        </p:spPr>
        <p:txBody>
          <a:bodyPr rIns="0"/>
          <a:lstStyle/>
          <a:p>
            <a:r>
              <a:rPr lang="en-US" dirty="0"/>
              <a:t>Takuma Hayashi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9" y="2586626"/>
            <a:ext cx="1798870" cy="361598"/>
          </a:xfrm>
        </p:spPr>
        <p:txBody>
          <a:bodyPr rIns="0"/>
          <a:lstStyle/>
          <a:p>
            <a:r>
              <a:rPr lang="en-US" dirty="0"/>
              <a:t>President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29000" y="2325820"/>
            <a:ext cx="1337117" cy="320381"/>
          </a:xfrm>
        </p:spPr>
        <p:txBody>
          <a:bodyPr rIns="0"/>
          <a:lstStyle/>
          <a:p>
            <a:r>
              <a:rPr lang="en-US" dirty="0"/>
              <a:t>Flora Berggren​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29005" y="2586626"/>
            <a:ext cx="1336813" cy="361598"/>
          </a:xfrm>
        </p:spPr>
        <p:txBody>
          <a:bodyPr rIns="0">
            <a:normAutofit/>
          </a:bodyPr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95597" y="2325820"/>
            <a:ext cx="1337117" cy="320381"/>
          </a:xfrm>
        </p:spPr>
        <p:txBody>
          <a:bodyPr rIns="0"/>
          <a:lstStyle/>
          <a:p>
            <a:r>
              <a:rPr lang="en-US" dirty="0"/>
              <a:t>Graham Barnes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5602" y="2586626"/>
            <a:ext cx="1336813" cy="361598"/>
          </a:xfrm>
        </p:spPr>
        <p:txBody>
          <a:bodyPr rIns="0"/>
          <a:lstStyle/>
          <a:p>
            <a:r>
              <a:rPr lang="en-US" dirty="0"/>
              <a:t>VP Product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71508" y="2325820"/>
            <a:ext cx="1337117" cy="320381"/>
          </a:xfrm>
        </p:spPr>
        <p:txBody>
          <a:bodyPr rIns="0"/>
          <a:lstStyle/>
          <a:p>
            <a:r>
              <a:rPr lang="en-US" dirty="0"/>
              <a:t>Elizabeth Moore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71513" y="2586626"/>
            <a:ext cx="1336813" cy="361598"/>
          </a:xfrm>
        </p:spPr>
        <p:txBody>
          <a:bodyPr rIns="0"/>
          <a:lstStyle/>
          <a:p>
            <a:r>
              <a:rPr lang="en-US" dirty="0"/>
              <a:t>Product Designer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483375" y="4507480"/>
            <a:ext cx="1337117" cy="320381"/>
          </a:xfrm>
        </p:spPr>
        <p:txBody>
          <a:bodyPr rIns="0"/>
          <a:lstStyle/>
          <a:p>
            <a:r>
              <a:rPr lang="en-US" dirty="0"/>
              <a:t>Mirjam Nilsson​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83380" y="4768286"/>
            <a:ext cx="1336813" cy="361598"/>
          </a:xfrm>
        </p:spPr>
        <p:txBody>
          <a:bodyPr rIns="0"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457493" y="4507480"/>
            <a:ext cx="1337117" cy="320381"/>
          </a:xfrm>
        </p:spPr>
        <p:txBody>
          <a:bodyPr rIns="0"/>
          <a:lstStyle/>
          <a:p>
            <a:r>
              <a:rPr lang="en-US" dirty="0"/>
              <a:t>Rajesh Santoshi​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57498" y="4768286"/>
            <a:ext cx="1336813" cy="361598"/>
          </a:xfrm>
        </p:spPr>
        <p:txBody>
          <a:bodyPr rIns="0"/>
          <a:lstStyle/>
          <a:p>
            <a:r>
              <a:rPr lang="en-US" dirty="0"/>
              <a:t>VP Marketing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16963" y="4502202"/>
            <a:ext cx="1337117" cy="320381"/>
          </a:xfrm>
        </p:spPr>
        <p:txBody>
          <a:bodyPr rIns="0"/>
          <a:lstStyle/>
          <a:p>
            <a:r>
              <a:rPr lang="en-US" dirty="0"/>
              <a:t>Rowan Murphy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16968" y="4763008"/>
            <a:ext cx="1336813" cy="361598"/>
          </a:xfrm>
        </p:spPr>
        <p:txBody>
          <a:bodyPr rIns="0"/>
          <a:lstStyle/>
          <a:p>
            <a:r>
              <a:rPr lang="en-US" dirty="0"/>
              <a:t>SEO Strategist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E39F63B-18A9-4652-9C5D-9A1D530009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76433" y="4527297"/>
            <a:ext cx="1799279" cy="320381"/>
          </a:xfrm>
        </p:spPr>
        <p:txBody>
          <a:bodyPr rIns="0"/>
          <a:lstStyle/>
          <a:p>
            <a:r>
              <a:rPr lang="en-US" dirty="0"/>
              <a:t>Robin Kline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4F8487E-7677-41C0-A9E1-092AFE0416D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76438" y="4788103"/>
            <a:ext cx="1798870" cy="361598"/>
          </a:xfrm>
        </p:spPr>
        <p:txBody>
          <a:bodyPr rIns="0"/>
          <a:lstStyle/>
          <a:p>
            <a:r>
              <a:rPr lang="en-US" dirty="0"/>
              <a:t>Content Developer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expanding STEM education tools, we help schools build a curriculum that will aid student success in college. We thrive because of our market knowledge and a great team behind our curriculum. As our CEO says, "Efficiencies will come from proactively transforming how we do business."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206-555-0146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8A3F-3E99-6EEF-18D8-51458A29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hess piece&#10;&#10;Description automatically generated">
            <a:extLst>
              <a:ext uri="{FF2B5EF4-FFF2-40B4-BE49-F238E27FC236}">
                <a16:creationId xmlns:a16="http://schemas.microsoft.com/office/drawing/2014/main" id="{3099D8F2-8243-04F3-FF99-F8EB4913A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r="1855"/>
          <a:stretch/>
        </p:blipFill>
        <p:spPr>
          <a:xfrm>
            <a:off x="2" y="10"/>
            <a:ext cx="6694955" cy="685799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6268386-D9D1-51D9-8E34-034C23459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anchor="ctr">
            <a:normAutofit/>
          </a:bodyPr>
          <a:lstStyle/>
          <a:p>
            <a:r>
              <a:rPr lang="en-US" dirty="0"/>
              <a:t>Oct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408563-BD5B-3BFF-51F7-8E04B010C5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7977-3BF5-32EE-4727-F6799EC0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anchor="b">
            <a:normAutofit/>
          </a:bodyPr>
          <a:lstStyle/>
          <a:p>
            <a:r>
              <a:rPr lang="en-ZA" dirty="0" err="1"/>
              <a:t>Unsere</a:t>
            </a:r>
            <a:r>
              <a:rPr lang="en-ZA" dirty="0"/>
              <a:t> Idee </a:t>
            </a:r>
            <a:r>
              <a:rPr lang="en-ZA" dirty="0" err="1"/>
              <a:t>im</a:t>
            </a:r>
            <a:r>
              <a:rPr lang="en-ZA" dirty="0"/>
              <a:t> detail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4CB93-76AE-3A8E-DC06-1830ADA8E6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C8300CC-9848-2565-D78A-00460529C9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z="1500"/>
              <a:t>Feb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729F8B3-153C-6F71-2013-DF96789C3B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DF3ABFD-11F1-72E7-3D09-151DFFEC42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 anchor="ctr">
            <a:normAutofit/>
          </a:bodyPr>
          <a:lstStyle/>
          <a:p>
            <a:r>
              <a:rPr lang="en-US" sz="1500"/>
              <a:t>May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C58EA9E-3629-D1C4-45A9-B3D774BBFB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US" sz="1100"/>
              <a:t>Gather feedback from teachers and continue to expand availability of the product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2267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1" y="419184"/>
            <a:ext cx="2681331" cy="1110286"/>
          </a:xfrm>
        </p:spPr>
        <p:txBody>
          <a:bodyPr/>
          <a:lstStyle/>
          <a:p>
            <a:r>
              <a:rPr lang="en-DE" sz="2800" b="1" dirty="0"/>
              <a:t>Businessplan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AA3CDDD-E48F-CAFD-1A72-C6B9D2FC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55" y="1590321"/>
            <a:ext cx="9877889" cy="49485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5645BB-94AB-FD5C-8B27-73FC376E24A1}"/>
              </a:ext>
            </a:extLst>
          </p:cNvPr>
          <p:cNvSpPr txBox="1"/>
          <p:nvPr/>
        </p:nvSpPr>
        <p:spPr>
          <a:xfrm>
            <a:off x="1285876" y="2400300"/>
            <a:ext cx="17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FC25A-1931-4A41-38AD-06D141604E08}"/>
              </a:ext>
            </a:extLst>
          </p:cNvPr>
          <p:cNvSpPr txBox="1"/>
          <p:nvPr/>
        </p:nvSpPr>
        <p:spPr>
          <a:xfrm>
            <a:off x="3186113" y="2400300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BD48BA-06ED-A6F0-AFD2-7C8E15A81B31}"/>
              </a:ext>
            </a:extLst>
          </p:cNvPr>
          <p:cNvSpPr txBox="1"/>
          <p:nvPr/>
        </p:nvSpPr>
        <p:spPr>
          <a:xfrm>
            <a:off x="3186112" y="3800688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3A3C45-C92B-3370-4335-ED6ECB9071BF}"/>
              </a:ext>
            </a:extLst>
          </p:cNvPr>
          <p:cNvSpPr txBox="1"/>
          <p:nvPr/>
        </p:nvSpPr>
        <p:spPr>
          <a:xfrm>
            <a:off x="5238868" y="2400300"/>
            <a:ext cx="170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A663D9-6A39-7E44-9369-BF3D272D72A4}"/>
              </a:ext>
            </a:extLst>
          </p:cNvPr>
          <p:cNvSpPr txBox="1"/>
          <p:nvPr/>
        </p:nvSpPr>
        <p:spPr>
          <a:xfrm>
            <a:off x="7124820" y="2400300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6B9B78-A378-28D1-1629-170D6923CD32}"/>
              </a:ext>
            </a:extLst>
          </p:cNvPr>
          <p:cNvSpPr txBox="1"/>
          <p:nvPr/>
        </p:nvSpPr>
        <p:spPr>
          <a:xfrm>
            <a:off x="7110528" y="3800688"/>
            <a:ext cx="18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216F98-A489-0A05-8A9A-353E49E00073}"/>
              </a:ext>
            </a:extLst>
          </p:cNvPr>
          <p:cNvSpPr txBox="1"/>
          <p:nvPr/>
        </p:nvSpPr>
        <p:spPr>
          <a:xfrm>
            <a:off x="9163283" y="2400300"/>
            <a:ext cx="170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19386-0D83-B46E-BFF6-D6D384144095}"/>
              </a:ext>
            </a:extLst>
          </p:cNvPr>
          <p:cNvSpPr txBox="1"/>
          <p:nvPr/>
        </p:nvSpPr>
        <p:spPr>
          <a:xfrm>
            <a:off x="1285877" y="5267678"/>
            <a:ext cx="467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B06EFC-6760-9FF4-033D-E0B8509BCBEA}"/>
              </a:ext>
            </a:extLst>
          </p:cNvPr>
          <p:cNvSpPr txBox="1"/>
          <p:nvPr/>
        </p:nvSpPr>
        <p:spPr>
          <a:xfrm>
            <a:off x="6196129" y="5267678"/>
            <a:ext cx="467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8D83-7EA1-C2A9-EC81-35E31553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7564-81C0-91C4-7119-EBAB67D58C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1879746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02167E-6802-1B63-84EC-A3FE5B339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C7698-5D2A-150F-F173-E1973849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fine-tuned llm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D3CDD-7AFB-3970-82F0-93C39DE31D2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F135A4-C7A2-8C76-DA59-094BA3D8EF4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782A8-BF38-22D7-25AD-98C83C360D2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5705A5-E64D-643E-55D4-E3645EBB9A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2EE45CF-8659-E7D8-F7FD-8BD32A399E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10" name="Graphic 9" descr="Play with solid fill">
            <a:extLst>
              <a:ext uri="{FF2B5EF4-FFF2-40B4-BE49-F238E27FC236}">
                <a16:creationId xmlns:a16="http://schemas.microsoft.com/office/drawing/2014/main" id="{9C728150-F60C-CD3E-8161-EBF1FFA7E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3350" y="2988959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DF518D-373D-6626-EC19-9631A58F6AEC}"/>
              </a:ext>
            </a:extLst>
          </p:cNvPr>
          <p:cNvSpPr/>
          <p:nvPr/>
        </p:nvSpPr>
        <p:spPr>
          <a:xfrm>
            <a:off x="0" y="2035094"/>
            <a:ext cx="12192000" cy="482290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7A569-4257-BF5D-4EF9-39D17A31E240}"/>
              </a:ext>
            </a:extLst>
          </p:cNvPr>
          <p:cNvSpPr txBox="1"/>
          <p:nvPr/>
        </p:nvSpPr>
        <p:spPr>
          <a:xfrm>
            <a:off x="3644537" y="-1789611"/>
            <a:ext cx="184731" cy="369332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1ED0FF-BE48-8DD5-59EA-01D0A6612AA0}"/>
              </a:ext>
            </a:extLst>
          </p:cNvPr>
          <p:cNvSpPr/>
          <p:nvPr/>
        </p:nvSpPr>
        <p:spPr>
          <a:xfrm>
            <a:off x="838200" y="3676048"/>
            <a:ext cx="1960756" cy="44105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67500"/>
                  <a:satMod val="115000"/>
                </a:schemeClr>
              </a:gs>
              <a:gs pos="0">
                <a:srgbClr val="48C0A7"/>
              </a:gs>
              <a:gs pos="10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9160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CC8B-7131-EFE8-0B31-363E9EBD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75BB1-3248-1A15-3278-23E164E95A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E9CBA-8C03-D08D-C995-CB43F49C30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5F54DD01-96D6-3DD1-FC6E-5B67B4AEC29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12D5D-27E9-09B1-7311-38929B6F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fine-tuned llm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47AF44-09EA-D974-085D-02C3DC38D7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C25F1-666F-5368-838D-1470DF508C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1CA78378-4D3F-B66F-DB92-15618C1D1C9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88A92-DD0A-91E0-3FCB-DA13716433B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66C83-88F4-5D60-C9E8-44408EA9220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C3E3DE39-BA7E-5640-1314-613ABCA946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E580-DBD2-8730-AC56-CFBB5E1BA2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87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CCCD0-BBA5-05BC-8B7C-F10ECCDB9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8E5A4-7F88-8D39-1DAF-0844B72546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C2B4-7783-439B-C333-D164E9D0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DDF02-4CA0-F60D-8FB8-CBA88F6D61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BD0A54-42C4-6294-2CB7-433D7DC684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CE654E-67AB-38A8-7BC5-0FB4F2B027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0CCA7E-E7EF-C17B-9047-2DC53E3197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113E65-F996-BE62-B981-945C4D64F1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7CD832-FC69-28F1-EA58-8843AEDC68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88D8A2-C227-E4EF-BA52-C00539FDC1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845356-1809-4A0C-CD37-D45D05442540}"/>
              </a:ext>
            </a:extLst>
          </p:cNvPr>
          <p:cNvSpPr/>
          <p:nvPr/>
        </p:nvSpPr>
        <p:spPr>
          <a:xfrm>
            <a:off x="-95693" y="-138224"/>
            <a:ext cx="13713722" cy="7388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56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Schools need to implement STEM curriculum but are using old or outdated books or educational materials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10% increase from college recruitment that focus on STEM classes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/>
          <a:lstStyle/>
          <a:p>
            <a:r>
              <a:rPr lang="en-US" dirty="0"/>
              <a:t>STEM students received over $2 million dollars in grants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b="1" dirty="0" err="1"/>
              <a:t>Unsere</a:t>
            </a:r>
            <a:r>
              <a:rPr lang="en-US" b="1" dirty="0"/>
              <a:t> idee </a:t>
            </a:r>
            <a:r>
              <a:rPr lang="en-US" b="1" dirty="0" err="1"/>
              <a:t>im</a:t>
            </a:r>
            <a:r>
              <a:rPr lang="en-US" b="1" dirty="0"/>
              <a:t> detail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Lack of strong STEM education can remove students from the running when it comes to college recruitment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Schools want something that’s easy to adopt and simple to use for their students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/>
          <a:lstStyle/>
          <a:p>
            <a:r>
              <a:rPr lang="en-ZA" noProof="1"/>
              <a:t>Current study tools are hard to use and inaccessible for some demographics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Unique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ZA"/>
              <a:t>Only curriculum specifically dedicated to helping both schools and students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/>
              <a:t>Product overview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/>
              <a:t>First to market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 fontScale="92500"/>
          </a:bodyPr>
          <a:lstStyle/>
          <a:p>
            <a:r>
              <a:rPr lang="en-ZA" dirty="0"/>
              <a:t>First beautifully designed tool that's both stylish and focused on STEM education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/>
              <a:t>Authentic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/>
              <a:t>Designed with the help and input of students and teachers in STEM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827</Words>
  <Application>Microsoft Macintosh PowerPoint</Application>
  <PresentationFormat>Widescreen</PresentationFormat>
  <Paragraphs>280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Source Sans Pro</vt:lpstr>
      <vt:lpstr>Times New Roman</vt:lpstr>
      <vt:lpstr>Office Theme</vt:lpstr>
      <vt:lpstr>PowerPoint Presentation</vt:lpstr>
      <vt:lpstr>Gliederung</vt:lpstr>
      <vt:lpstr>Unsere Idee im detail</vt:lpstr>
      <vt:lpstr>Businessplan</vt:lpstr>
      <vt:lpstr>Umsetzungsstrategie und aktueller Stand -  Via fine-tuned llm</vt:lpstr>
      <vt:lpstr>Umsetzungsstrategie und aktueller Stand -  Via fine-tuned llm</vt:lpstr>
      <vt:lpstr>PowerPoint Presentation</vt:lpstr>
      <vt:lpstr>Unsere idee im detail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SCALING FOR the future</vt:lpstr>
      <vt:lpstr>Two-year action plan</vt:lpstr>
      <vt:lpstr>Financials</vt:lpstr>
      <vt:lpstr>Meet the team</vt:lpstr>
      <vt:lpstr>Meet the FULL 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Constantin Schreyer</cp:lastModifiedBy>
  <cp:revision>38</cp:revision>
  <dcterms:created xsi:type="dcterms:W3CDTF">2024-02-01T14:26:42Z</dcterms:created>
  <dcterms:modified xsi:type="dcterms:W3CDTF">2024-02-01T15:44:55Z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